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6858000" cy="9906000" type="A4"/>
  <p:notesSz cx="6805613" cy="9939338"/>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A01D8268-86D7-4A43-BF25-251724DAC293}">
          <p14:sldIdLst>
            <p14:sldId id="256"/>
          </p14:sldIdLst>
        </p14:section>
        <p14:section name="Nimetön osa" id="{AACD7E18-8302-4381-80F1-B99B22DF884F}">
          <p14:sldIdLst>
            <p14:sldId id="257"/>
          </p14:sldIdLst>
        </p14:section>
      </p14:sectionLst>
    </p:ex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50" d="100"/>
          <a:sy n="150" d="100"/>
        </p:scale>
        <p:origin x="-72" y="304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3077283"/>
            <a:ext cx="5829300" cy="2123369"/>
          </a:xfrm>
        </p:spPr>
        <p:txBody>
          <a:bodyPr/>
          <a:lstStyle/>
          <a:p>
            <a:r>
              <a:rPr lang="fi-FI"/>
              <a:t>Muokkaa perustyylejä osoitt.</a:t>
            </a:r>
          </a:p>
        </p:txBody>
      </p:sp>
      <p:sp>
        <p:nvSpPr>
          <p:cNvPr id="3" name="Alaotsikk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osoitt.</a:t>
            </a:r>
          </a:p>
        </p:txBody>
      </p:sp>
      <p:sp>
        <p:nvSpPr>
          <p:cNvPr id="4" name="Päiväyksen paikkamerkki 3"/>
          <p:cNvSpPr>
            <a:spLocks noGrp="1"/>
          </p:cNvSpPr>
          <p:nvPr>
            <p:ph type="dt" sz="half" idx="10"/>
          </p:nvPr>
        </p:nvSpPr>
        <p:spPr/>
        <p:txBody>
          <a:bodyPr/>
          <a:lstStyle/>
          <a:p>
            <a:fld id="{C161ABDC-067A-8140-A8C6-9E567EFDBA83}" type="datetimeFigureOut">
              <a:rPr lang="en-US"/>
              <a:pPr/>
              <a:t>5/29/2015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ystysuoran tekstin paikkamerkki 2"/>
          <p:cNvSpPr>
            <a:spLocks noGrp="1"/>
          </p:cNvSpPr>
          <p:nvPr>
            <p:ph type="body" orient="vert" idx="1"/>
          </p:nvPr>
        </p:nvSpPr>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10"/>
          </p:nvPr>
        </p:nvSpPr>
        <p:spPr/>
        <p:txBody>
          <a:bodyPr/>
          <a:lstStyle/>
          <a:p>
            <a:fld id="{C161ABDC-067A-8140-A8C6-9E567EFDBA83}" type="datetimeFigureOut">
              <a:rPr lang="en-US"/>
              <a:pPr/>
              <a:t>5/29/2015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5386387" y="396701"/>
            <a:ext cx="1671638" cy="8452203"/>
          </a:xfrm>
        </p:spPr>
        <p:txBody>
          <a:bodyPr vert="eaVert"/>
          <a:lstStyle/>
          <a:p>
            <a:r>
              <a:rPr lang="fi-FI"/>
              <a:t>Muokkaa perustyylejä osoitt.</a:t>
            </a:r>
          </a:p>
        </p:txBody>
      </p:sp>
      <p:sp>
        <p:nvSpPr>
          <p:cNvPr id="3" name="Pystysuoran tekstin paikkamerkki 2"/>
          <p:cNvSpPr>
            <a:spLocks noGrp="1"/>
          </p:cNvSpPr>
          <p:nvPr>
            <p:ph type="body" orient="vert" idx="1"/>
          </p:nvPr>
        </p:nvSpPr>
        <p:spPr>
          <a:xfrm>
            <a:off x="371475" y="396701"/>
            <a:ext cx="4900613" cy="8452203"/>
          </a:xfrm>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10"/>
          </p:nvPr>
        </p:nvSpPr>
        <p:spPr/>
        <p:txBody>
          <a:bodyPr/>
          <a:lstStyle/>
          <a:p>
            <a:fld id="{C161ABDC-067A-8140-A8C6-9E567EFDBA83}" type="datetimeFigureOut">
              <a:rPr lang="en-US"/>
              <a:pPr/>
              <a:t>5/29/2015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idx="1"/>
          </p:nvPr>
        </p:nvSpPr>
        <p:spPr/>
        <p:txBody>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10"/>
          </p:nvPr>
        </p:nvSpPr>
        <p:spPr/>
        <p:txBody>
          <a:bodyPr/>
          <a:lstStyle/>
          <a:p>
            <a:fld id="{C161ABDC-067A-8140-A8C6-9E567EFDBA83}" type="datetimeFigureOut">
              <a:rPr lang="en-US"/>
              <a:pPr/>
              <a:t>5/29/2015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6365524"/>
            <a:ext cx="5829300" cy="1967442"/>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4" name="Päiväyksen paikkamerkki 3"/>
          <p:cNvSpPr>
            <a:spLocks noGrp="1"/>
          </p:cNvSpPr>
          <p:nvPr>
            <p:ph type="dt" sz="half" idx="10"/>
          </p:nvPr>
        </p:nvSpPr>
        <p:spPr/>
        <p:txBody>
          <a:bodyPr/>
          <a:lstStyle/>
          <a:p>
            <a:fld id="{C161ABDC-067A-8140-A8C6-9E567EFDBA83}" type="datetimeFigureOut">
              <a:rPr lang="en-US"/>
              <a:pPr/>
              <a:t>5/29/2015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Päiväyksen paikkamerkki 4"/>
          <p:cNvSpPr>
            <a:spLocks noGrp="1"/>
          </p:cNvSpPr>
          <p:nvPr>
            <p:ph type="dt" sz="half" idx="10"/>
          </p:nvPr>
        </p:nvSpPr>
        <p:spPr/>
        <p:txBody>
          <a:bodyPr/>
          <a:lstStyle/>
          <a:p>
            <a:fld id="{C161ABDC-067A-8140-A8C6-9E567EFDBA83}" type="datetimeFigureOut">
              <a:rPr lang="en-US"/>
              <a:pPr/>
              <a:t>5/29/2015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96699"/>
            <a:ext cx="6172200" cy="1651000"/>
          </a:xfrm>
        </p:spPr>
        <p:txBody>
          <a:bodyPr/>
          <a:lstStyle>
            <a:lvl1pPr>
              <a:defRPr/>
            </a:lvl1pPr>
          </a:lstStyle>
          <a:p>
            <a:r>
              <a:rPr lang="fi-FI"/>
              <a:t>Muokkaa perustyylejä osoitt.</a:t>
            </a:r>
          </a:p>
        </p:txBody>
      </p:sp>
      <p:sp>
        <p:nvSpPr>
          <p:cNvPr id="3" name="Tekstin paikkamerkki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4" name="Sisällön paikkamerkki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6" name="Sisällön paikkamerkki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6"/>
          <p:cNvSpPr>
            <a:spLocks noGrp="1"/>
          </p:cNvSpPr>
          <p:nvPr>
            <p:ph type="dt" sz="half" idx="10"/>
          </p:nvPr>
        </p:nvSpPr>
        <p:spPr/>
        <p:txBody>
          <a:bodyPr/>
          <a:lstStyle/>
          <a:p>
            <a:fld id="{C161ABDC-067A-8140-A8C6-9E567EFDBA83}" type="datetimeFigureOut">
              <a:rPr lang="en-US"/>
              <a:pPr/>
              <a:t>5/29/2015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äiväyksen paikkamerkki 2"/>
          <p:cNvSpPr>
            <a:spLocks noGrp="1"/>
          </p:cNvSpPr>
          <p:nvPr>
            <p:ph type="dt" sz="half" idx="10"/>
          </p:nvPr>
        </p:nvSpPr>
        <p:spPr/>
        <p:txBody>
          <a:bodyPr/>
          <a:lstStyle/>
          <a:p>
            <a:fld id="{C161ABDC-067A-8140-A8C6-9E567EFDBA83}" type="datetimeFigureOut">
              <a:rPr lang="en-US"/>
              <a:pPr/>
              <a:t>5/29/2015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yksen paikkamerkki 1"/>
          <p:cNvSpPr>
            <a:spLocks noGrp="1"/>
          </p:cNvSpPr>
          <p:nvPr>
            <p:ph type="dt" sz="half" idx="10"/>
          </p:nvPr>
        </p:nvSpPr>
        <p:spPr/>
        <p:txBody>
          <a:bodyPr/>
          <a:lstStyle/>
          <a:p>
            <a:fld id="{C161ABDC-067A-8140-A8C6-9E567EFDBA83}" type="datetimeFigureOut">
              <a:rPr lang="en-US"/>
              <a:pPr/>
              <a:t>5/29/2015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94405"/>
            <a:ext cx="2256235" cy="1678517"/>
          </a:xfrm>
        </p:spPr>
        <p:txBody>
          <a:bodyPr anchor="b"/>
          <a:lstStyle>
            <a:lvl1pPr algn="l">
              <a:defRPr sz="2000" b="1"/>
            </a:lvl1pPr>
          </a:lstStyle>
          <a:p>
            <a:r>
              <a:rPr lang="fi-FI"/>
              <a:t>Muokkaa perustyylejä osoitt.</a:t>
            </a:r>
          </a:p>
        </p:txBody>
      </p:sp>
      <p:sp>
        <p:nvSpPr>
          <p:cNvPr id="3" name="Sisällön paikkamerkki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Päiväyksen paikkamerkki 4"/>
          <p:cNvSpPr>
            <a:spLocks noGrp="1"/>
          </p:cNvSpPr>
          <p:nvPr>
            <p:ph type="dt" sz="half" idx="10"/>
          </p:nvPr>
        </p:nvSpPr>
        <p:spPr/>
        <p:txBody>
          <a:bodyPr/>
          <a:lstStyle/>
          <a:p>
            <a:fld id="{C161ABDC-067A-8140-A8C6-9E567EFDBA83}" type="datetimeFigureOut">
              <a:rPr lang="en-US"/>
              <a:pPr/>
              <a:t>5/29/2015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216" y="6934200"/>
            <a:ext cx="4114800" cy="818622"/>
          </a:xfrm>
        </p:spPr>
        <p:txBody>
          <a:bodyPr anchor="b"/>
          <a:lstStyle>
            <a:lvl1pPr algn="l">
              <a:defRPr sz="2000" b="1"/>
            </a:lvl1pPr>
          </a:lstStyle>
          <a:p>
            <a:r>
              <a:rPr lang="fi-FI"/>
              <a:t>Muokkaa perustyylejä osoitt.</a:t>
            </a:r>
          </a:p>
        </p:txBody>
      </p:sp>
      <p:sp>
        <p:nvSpPr>
          <p:cNvPr id="3" name="Kuvan paikkamerkki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Päiväyksen paikkamerkki 4"/>
          <p:cNvSpPr>
            <a:spLocks noGrp="1"/>
          </p:cNvSpPr>
          <p:nvPr>
            <p:ph type="dt" sz="half" idx="10"/>
          </p:nvPr>
        </p:nvSpPr>
        <p:spPr/>
        <p:txBody>
          <a:bodyPr/>
          <a:lstStyle/>
          <a:p>
            <a:fld id="{C161ABDC-067A-8140-A8C6-9E567EFDBA83}" type="datetimeFigureOut">
              <a:rPr lang="en-US"/>
              <a:pPr/>
              <a:t>5/29/2015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6C942A8-739A-4643-A603-E6A82DCE1942}" type="slidenum">
              <a: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i-FI"/>
              <a:t>Muokkaa perustyylejä osoitt.</a:t>
            </a:r>
          </a:p>
        </p:txBody>
      </p:sp>
      <p:sp>
        <p:nvSpPr>
          <p:cNvPr id="3" name="Tekstin paikkamerkki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C161ABDC-067A-8140-A8C6-9E567EFDBA83}" type="datetimeFigureOut">
              <a:rPr lang="en-US"/>
              <a:pPr/>
              <a:t>5/29/2015</a:t>
            </a:fld>
            <a:endParaRPr lang="fi-FI"/>
          </a:p>
        </p:txBody>
      </p:sp>
      <p:sp>
        <p:nvSpPr>
          <p:cNvPr id="5" name="Alatunnisteen paikkamerkki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C6C942A8-739A-4643-A603-E6A82DCE1942}" type="slidenum">
              <a: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63500" y="76201"/>
            <a:ext cx="6722421" cy="9486608"/>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1" name="Suorakulmio 10"/>
          <p:cNvSpPr/>
          <p:nvPr/>
        </p:nvSpPr>
        <p:spPr>
          <a:xfrm>
            <a:off x="3117900" y="330200"/>
            <a:ext cx="3649138" cy="1323439"/>
          </a:xfrm>
          <a:prstGeom prst="rect">
            <a:avLst/>
          </a:prstGeom>
        </p:spPr>
        <p:txBody>
          <a:bodyPr wrap="square">
            <a:spAutoFit/>
          </a:bodyPr>
          <a:lstStyle/>
          <a:p>
            <a:pPr algn="r" fontAlgn="ctr"/>
            <a:r>
              <a:rPr lang="en-US" sz="2000" b="1" dirty="0" err="1">
                <a:solidFill>
                  <a:srgbClr val="FF0000"/>
                </a:solidFill>
                <a:latin typeface="Eurostile"/>
                <a:cs typeface="Eurostile"/>
              </a:rPr>
              <a:t>Välkommen</a:t>
            </a:r>
            <a:r>
              <a:rPr lang="en-US" sz="2000" b="1" dirty="0">
                <a:solidFill>
                  <a:srgbClr val="FF0000"/>
                </a:solidFill>
                <a:latin typeface="Eurostile"/>
                <a:cs typeface="Eurostile"/>
              </a:rPr>
              <a:t> till </a:t>
            </a:r>
            <a:r>
              <a:rPr lang="en-US" sz="2000" b="1" dirty="0" err="1">
                <a:solidFill>
                  <a:srgbClr val="FF0000"/>
                </a:solidFill>
                <a:latin typeface="Eurostile"/>
                <a:cs typeface="Eurostile"/>
              </a:rPr>
              <a:t>Kristinestad</a:t>
            </a:r>
            <a:endParaRPr lang="en-US" sz="2000" b="1" dirty="0">
              <a:solidFill>
                <a:srgbClr val="FF0000"/>
              </a:solidFill>
              <a:latin typeface="Eurostile"/>
              <a:cs typeface="Eurostile"/>
            </a:endParaRPr>
          </a:p>
          <a:p>
            <a:pPr algn="r" fontAlgn="ctr"/>
            <a:r>
              <a:rPr lang="en-US" sz="2000" b="1" dirty="0">
                <a:solidFill>
                  <a:srgbClr val="FF0000"/>
                </a:solidFill>
                <a:latin typeface="Eurostile"/>
                <a:cs typeface="Eurostile"/>
              </a:rPr>
              <a:t>	</a:t>
            </a:r>
            <a:r>
              <a:rPr lang="en-US" sz="2000" b="1" dirty="0" err="1">
                <a:solidFill>
                  <a:srgbClr val="FF0000"/>
                </a:solidFill>
                <a:latin typeface="Eurostile"/>
                <a:cs typeface="Eurostile"/>
              </a:rPr>
              <a:t>och</a:t>
            </a:r>
            <a:r>
              <a:rPr lang="en-US" sz="2000" b="1" dirty="0">
                <a:solidFill>
                  <a:srgbClr val="FF0000"/>
                </a:solidFill>
                <a:latin typeface="Eurostile"/>
                <a:cs typeface="Eurostile"/>
              </a:rPr>
              <a:t> </a:t>
            </a:r>
            <a:r>
              <a:rPr lang="sv-FI" sz="2000" b="1" dirty="0" smtClean="0">
                <a:solidFill>
                  <a:srgbClr val="FF0000"/>
                </a:solidFill>
                <a:latin typeface="Eurostile"/>
                <a:cs typeface="Eurostile"/>
              </a:rPr>
              <a:t>SOMMARMARKNADEN</a:t>
            </a:r>
          </a:p>
          <a:p>
            <a:pPr algn="r" fontAlgn="ctr"/>
            <a:r>
              <a:rPr lang="en-US" sz="2000" b="1" dirty="0">
                <a:solidFill>
                  <a:srgbClr val="FF0000"/>
                </a:solidFill>
                <a:latin typeface="Eurostile"/>
                <a:cs typeface="Eurostile"/>
              </a:rPr>
              <a:t>	</a:t>
            </a:r>
            <a:r>
              <a:rPr lang="en-US" sz="2000" b="1" dirty="0" smtClean="0">
                <a:solidFill>
                  <a:srgbClr val="FF0000"/>
                </a:solidFill>
                <a:latin typeface="Eurostile"/>
                <a:cs typeface="Eurostile"/>
              </a:rPr>
              <a:t>10-12 </a:t>
            </a:r>
            <a:r>
              <a:rPr lang="en-US" sz="2000" b="1" dirty="0" err="1">
                <a:solidFill>
                  <a:srgbClr val="FF0000"/>
                </a:solidFill>
                <a:latin typeface="Eurostile"/>
                <a:cs typeface="Eurostile"/>
              </a:rPr>
              <a:t>juli</a:t>
            </a:r>
            <a:r>
              <a:rPr lang="en-US" sz="2000" b="1" dirty="0">
                <a:solidFill>
                  <a:srgbClr val="FF0000"/>
                </a:solidFill>
                <a:latin typeface="Eurostile"/>
                <a:cs typeface="Eurostile"/>
              </a:rPr>
              <a:t> </a:t>
            </a:r>
            <a:r>
              <a:rPr lang="en-US" sz="2000" b="1" dirty="0" smtClean="0">
                <a:solidFill>
                  <a:srgbClr val="FF0000"/>
                </a:solidFill>
                <a:latin typeface="Eurostile"/>
                <a:cs typeface="Eurostile"/>
              </a:rPr>
              <a:t>2015</a:t>
            </a:r>
            <a:endParaRPr lang="en-US" sz="2000" b="1" dirty="0">
              <a:solidFill>
                <a:srgbClr val="FF0000"/>
              </a:solidFill>
              <a:latin typeface="Eurostile"/>
              <a:cs typeface="Eurostile"/>
            </a:endParaRPr>
          </a:p>
        </p:txBody>
      </p:sp>
      <p:pic>
        <p:nvPicPr>
          <p:cNvPr id="13" name="Picture 2" descr="cittaslow logo"/>
          <p:cNvPicPr>
            <a:picLocks noChangeAspect="1" noChangeArrowheads="1"/>
          </p:cNvPicPr>
          <p:nvPr/>
        </p:nvPicPr>
        <p:blipFill>
          <a:blip r:embed="rId2"/>
          <a:srcRect/>
          <a:stretch>
            <a:fillRect/>
          </a:stretch>
        </p:blipFill>
        <p:spPr bwMode="auto">
          <a:xfrm>
            <a:off x="5113976" y="8168113"/>
            <a:ext cx="967863" cy="939800"/>
          </a:xfrm>
          <a:prstGeom prst="rect">
            <a:avLst/>
          </a:prstGeom>
          <a:noFill/>
          <a:ln w="9525">
            <a:noFill/>
            <a:miter lim="800000"/>
            <a:headEnd/>
            <a:tailEnd/>
          </a:ln>
        </p:spPr>
      </p:pic>
      <p:pic>
        <p:nvPicPr>
          <p:cNvPr id="14" name="Kuva 13" descr="Kristiinankaupunki_logo_pun_rgb.jpg"/>
          <p:cNvPicPr>
            <a:picLocks noChangeAspect="1"/>
          </p:cNvPicPr>
          <p:nvPr/>
        </p:nvPicPr>
        <p:blipFill>
          <a:blip r:embed="rId3"/>
          <a:stretch>
            <a:fillRect/>
          </a:stretch>
        </p:blipFill>
        <p:spPr>
          <a:xfrm>
            <a:off x="4144433" y="8167789"/>
            <a:ext cx="774695" cy="924895"/>
          </a:xfrm>
          <a:prstGeom prst="rect">
            <a:avLst/>
          </a:prstGeom>
        </p:spPr>
      </p:pic>
      <p:sp>
        <p:nvSpPr>
          <p:cNvPr id="15" name="Suorakulmio 14"/>
          <p:cNvSpPr/>
          <p:nvPr/>
        </p:nvSpPr>
        <p:spPr>
          <a:xfrm>
            <a:off x="3429001" y="9130779"/>
            <a:ext cx="3428999" cy="430887"/>
          </a:xfrm>
          <a:prstGeom prst="rect">
            <a:avLst/>
          </a:prstGeom>
        </p:spPr>
        <p:txBody>
          <a:bodyPr wrap="square">
            <a:spAutoFit/>
          </a:bodyPr>
          <a:lstStyle/>
          <a:p>
            <a:pPr algn="ctr" fontAlgn="ctr"/>
            <a:r>
              <a:rPr lang="fi-FI" sz="1100" b="1">
                <a:solidFill>
                  <a:srgbClr val="F30303"/>
                </a:solidFill>
                <a:latin typeface="Eurostile"/>
                <a:cs typeface="Eurostile"/>
              </a:rPr>
              <a:t>Välkommen till Kristinestad,</a:t>
            </a:r>
          </a:p>
          <a:p>
            <a:pPr algn="ctr" fontAlgn="ctr"/>
            <a:r>
              <a:rPr lang="fi-FI" sz="1100" b="1">
                <a:solidFill>
                  <a:srgbClr val="F30303"/>
                </a:solidFill>
                <a:latin typeface="Eurostile"/>
                <a:cs typeface="Eurostile"/>
              </a:rPr>
              <a:t>Finlands första Cittaslow-stad!</a:t>
            </a:r>
            <a:endParaRPr lang="en-US" sz="1100" b="1">
              <a:solidFill>
                <a:srgbClr val="F30303"/>
              </a:solidFill>
              <a:latin typeface="Eurostile"/>
              <a:cs typeface="Eurostile"/>
            </a:endParaRPr>
          </a:p>
        </p:txBody>
      </p:sp>
      <p:sp>
        <p:nvSpPr>
          <p:cNvPr id="16" name="Tekstiruutu 15"/>
          <p:cNvSpPr txBox="1"/>
          <p:nvPr/>
        </p:nvSpPr>
        <p:spPr>
          <a:xfrm>
            <a:off x="166816" y="2298357"/>
            <a:ext cx="3169509" cy="6894195"/>
          </a:xfrm>
          <a:prstGeom prst="rect">
            <a:avLst/>
          </a:prstGeom>
          <a:noFill/>
        </p:spPr>
        <p:txBody>
          <a:bodyPr wrap="square" numCol="1" spcCol="180000" rtlCol="0">
            <a:spAutoFit/>
          </a:bodyPr>
          <a:lstStyle/>
          <a:p>
            <a:pPr fontAlgn="ctr"/>
            <a:endParaRPr lang="en-US" sz="1200" b="1" dirty="0" smtClean="0">
              <a:latin typeface="Euphemia UCAS"/>
              <a:cs typeface="Euphemia UCAS"/>
            </a:endParaRPr>
          </a:p>
          <a:p>
            <a:pPr fontAlgn="ctr"/>
            <a:r>
              <a:rPr lang="sv-FI" sz="1200" b="1" dirty="0" smtClean="0">
                <a:latin typeface="Euphemia UCAS"/>
                <a:cs typeface="Euphemia UCAS"/>
              </a:rPr>
              <a:t>Bästa</a:t>
            </a:r>
            <a:r>
              <a:rPr lang="en-US" sz="1200" b="1" dirty="0" smtClean="0">
                <a:latin typeface="Euphemia UCAS"/>
                <a:cs typeface="Euphemia UCAS"/>
              </a:rPr>
              <a:t> </a:t>
            </a:r>
            <a:r>
              <a:rPr lang="sv-FI" sz="1200" b="1" dirty="0" smtClean="0">
                <a:latin typeface="Euphemia UCAS"/>
                <a:cs typeface="Euphemia UCAS"/>
              </a:rPr>
              <a:t>torghandlare</a:t>
            </a:r>
            <a:r>
              <a:rPr lang="en-US" sz="1200" b="1" dirty="0" smtClean="0">
                <a:latin typeface="Euphemia UCAS"/>
                <a:cs typeface="Euphemia UCAS"/>
              </a:rPr>
              <a:t>,</a:t>
            </a:r>
            <a:endParaRPr lang="en-US" sz="1200" b="1" dirty="0">
              <a:latin typeface="Euphemia UCAS"/>
            </a:endParaRPr>
          </a:p>
          <a:p>
            <a:pPr fontAlgn="ctr"/>
            <a:endParaRPr lang="en-US" sz="1200" dirty="0"/>
          </a:p>
          <a:p>
            <a:pPr fontAlgn="ctr"/>
            <a:r>
              <a:rPr lang="sv-FI" sz="1000" dirty="0" smtClean="0">
                <a:latin typeface="+mj-lt"/>
                <a:cs typeface="Arial Narrow"/>
              </a:rPr>
              <a:t>Sommarmarknaden i Kristinestad arrangeras</a:t>
            </a:r>
            <a:r>
              <a:rPr lang="en-US" sz="1000" dirty="0" smtClean="0">
                <a:latin typeface="+mj-lt"/>
                <a:cs typeface="Arial Narrow"/>
              </a:rPr>
              <a:t> </a:t>
            </a:r>
            <a:r>
              <a:rPr lang="en-US" sz="1000" dirty="0" err="1">
                <a:latin typeface="+mj-lt"/>
                <a:cs typeface="Arial Narrow"/>
              </a:rPr>
              <a:t>i</a:t>
            </a:r>
            <a:r>
              <a:rPr lang="en-US" sz="1000" dirty="0">
                <a:latin typeface="+mj-lt"/>
                <a:cs typeface="Arial Narrow"/>
              </a:rPr>
              <a:t> </a:t>
            </a:r>
            <a:r>
              <a:rPr lang="en-US" sz="1000" dirty="0" err="1">
                <a:latin typeface="+mj-lt"/>
                <a:cs typeface="Arial Narrow"/>
              </a:rPr>
              <a:t>år</a:t>
            </a:r>
            <a:r>
              <a:rPr lang="en-US" sz="1000" dirty="0">
                <a:latin typeface="+mj-lt"/>
                <a:cs typeface="Arial Narrow"/>
              </a:rPr>
              <a:t> </a:t>
            </a:r>
            <a:r>
              <a:rPr lang="sv-FI" sz="1000" dirty="0" smtClean="0">
                <a:latin typeface="+mj-lt"/>
                <a:cs typeface="Arial Narrow"/>
              </a:rPr>
              <a:t>10-12.07.2015 – </a:t>
            </a:r>
            <a:r>
              <a:rPr lang="sv-FI" sz="1000" dirty="0" err="1" smtClean="0">
                <a:latin typeface="+mj-lt"/>
                <a:cs typeface="Arial Narrow"/>
              </a:rPr>
              <a:t>fre</a:t>
            </a:r>
            <a:r>
              <a:rPr lang="sv-FI" sz="1000" dirty="0" smtClean="0">
                <a:latin typeface="+mj-lt"/>
                <a:cs typeface="Arial Narrow"/>
              </a:rPr>
              <a:t> och lö kl. 8-18 samt sö kl. 10-16. </a:t>
            </a:r>
          </a:p>
          <a:p>
            <a:pPr fontAlgn="ctr"/>
            <a:endParaRPr lang="en-US" sz="1000" dirty="0">
              <a:latin typeface="+mj-lt"/>
              <a:cs typeface="Arial Narrow"/>
            </a:endParaRPr>
          </a:p>
          <a:p>
            <a:pPr fontAlgn="ctr"/>
            <a:r>
              <a:rPr lang="sv-FI" sz="1400" b="1" dirty="0" smtClean="0">
                <a:latin typeface="+mj-lt"/>
                <a:cs typeface="Arial Narrow"/>
              </a:rPr>
              <a:t>Allmänt</a:t>
            </a:r>
            <a:r>
              <a:rPr lang="en-US" sz="1400" b="1" dirty="0" smtClean="0">
                <a:latin typeface="+mj-lt"/>
                <a:cs typeface="Arial Narrow"/>
              </a:rPr>
              <a:t> information</a:t>
            </a:r>
          </a:p>
          <a:p>
            <a:pPr fontAlgn="ctr"/>
            <a:r>
              <a:rPr lang="sv-FI" sz="1000" dirty="0" smtClean="0">
                <a:latin typeface="+mj-lt"/>
                <a:cs typeface="Arial Narrow"/>
              </a:rPr>
              <a:t>Enligt räddningsmyndigheternas bestämmelse är parkering på Västra Långgatan förbjuden samt  försäljningsplatser endast på östra sidan av gatan. Parkering  är förbjuden på Östra Långgatan samt Strandgatan och inga försäljningsplatser  tillåts på dessa gator. Till Salutorget och Rådhusparken leder korsande evakueringsvägar (se karta). Till följd av dessa säkerhetsarrangemang kan eventuellt vissa  försäljningsplatser ha ändrats. Vi ber om överseende med detta.</a:t>
            </a:r>
          </a:p>
          <a:p>
            <a:pPr fontAlgn="ctr"/>
            <a:endParaRPr lang="sv-FI" sz="1000" dirty="0" smtClean="0">
              <a:latin typeface="+mj-lt"/>
              <a:cs typeface="Arial Narrow"/>
            </a:endParaRPr>
          </a:p>
          <a:p>
            <a:pPr fontAlgn="ctr"/>
            <a:r>
              <a:rPr lang="sv-FI" sz="1200" b="1" dirty="0" smtClean="0">
                <a:latin typeface="+mj-lt"/>
                <a:cs typeface="Arial Narrow"/>
              </a:rPr>
              <a:t>Kontaktuppgifter och tilläggsinformation</a:t>
            </a:r>
          </a:p>
          <a:p>
            <a:pPr fontAlgn="ctr"/>
            <a:r>
              <a:rPr lang="sv-FI" sz="1000" dirty="0" smtClean="0">
                <a:latin typeface="+mj-lt"/>
                <a:cs typeface="Arial Narrow"/>
              </a:rPr>
              <a:t>Marknadsbyrån / platsförsäljning </a:t>
            </a:r>
            <a:r>
              <a:rPr lang="sv-FI" sz="1000" b="1" dirty="0" smtClean="0">
                <a:latin typeface="+mj-lt"/>
                <a:cs typeface="Arial Narrow"/>
              </a:rPr>
              <a:t>040-124 6124</a:t>
            </a:r>
          </a:p>
          <a:p>
            <a:pPr fontAlgn="ctr"/>
            <a:r>
              <a:rPr lang="sv-FI" sz="1000" dirty="0" smtClean="0">
                <a:latin typeface="+mj-lt"/>
                <a:cs typeface="Arial Narrow"/>
              </a:rPr>
              <a:t>Rådhusgatan 2 A (Handelshuset Corner)</a:t>
            </a:r>
          </a:p>
          <a:p>
            <a:pPr fontAlgn="ctr"/>
            <a:r>
              <a:rPr lang="sv-FI" sz="1000" b="1" dirty="0" smtClean="0">
                <a:latin typeface="+mj-lt"/>
                <a:cs typeface="Arial Narrow"/>
              </a:rPr>
              <a:t>E-post: </a:t>
            </a:r>
            <a:r>
              <a:rPr lang="sv-FI" sz="1000" dirty="0" smtClean="0">
                <a:latin typeface="+mj-lt"/>
                <a:cs typeface="Arial Narrow"/>
              </a:rPr>
              <a:t>marknader@krs.fi</a:t>
            </a:r>
          </a:p>
          <a:p>
            <a:pPr fontAlgn="ctr"/>
            <a:r>
              <a:rPr lang="sv-FI" sz="1000" b="1" dirty="0" smtClean="0">
                <a:latin typeface="+mj-lt"/>
                <a:cs typeface="Arial Narrow"/>
              </a:rPr>
              <a:t>Hemsida</a:t>
            </a:r>
            <a:r>
              <a:rPr lang="sv-FI" sz="1000" dirty="0" smtClean="0">
                <a:latin typeface="+mj-lt"/>
                <a:cs typeface="Arial Narrow"/>
              </a:rPr>
              <a:t>: businesskristinestad.fi/marknader/</a:t>
            </a:r>
          </a:p>
          <a:p>
            <a:pPr fontAlgn="ctr"/>
            <a:r>
              <a:rPr lang="sv-FI" sz="1000" b="1" dirty="0" smtClean="0">
                <a:latin typeface="+mj-lt"/>
                <a:cs typeface="Arial Narrow"/>
              </a:rPr>
              <a:t>Facebook:</a:t>
            </a:r>
            <a:r>
              <a:rPr lang="en-US" sz="1000" b="1" dirty="0" smtClean="0">
                <a:latin typeface="+mj-lt"/>
                <a:cs typeface="Arial Narrow"/>
              </a:rPr>
              <a:t> </a:t>
            </a:r>
            <a:r>
              <a:rPr lang="en-US" sz="1000" dirty="0" smtClean="0">
                <a:latin typeface="+mj-lt"/>
                <a:cs typeface="Arial Narrow"/>
              </a:rPr>
              <a:t>“</a:t>
            </a:r>
            <a:r>
              <a:rPr lang="sv-FI" sz="1000" dirty="0"/>
              <a:t>Kristinestads </a:t>
            </a:r>
            <a:r>
              <a:rPr lang="sv-FI" sz="1000" dirty="0" smtClean="0"/>
              <a:t>marknader</a:t>
            </a:r>
            <a:r>
              <a:rPr lang="fi-FI" sz="1000" b="1" dirty="0" smtClean="0">
                <a:cs typeface="Arial Narrow"/>
              </a:rPr>
              <a:t>”</a:t>
            </a:r>
            <a:endParaRPr lang="en-US" sz="1000" dirty="0" smtClean="0">
              <a:latin typeface="+mj-lt"/>
              <a:cs typeface="Arial Narrow"/>
            </a:endParaRPr>
          </a:p>
          <a:p>
            <a:pPr fontAlgn="ctr"/>
            <a:r>
              <a:rPr lang="sv-FI" sz="1000" b="1" dirty="0" smtClean="0">
                <a:cs typeface="Arial Narrow"/>
              </a:rPr>
              <a:t>www.kristiinankaupunki.fi</a:t>
            </a:r>
            <a:r>
              <a:rPr lang="sv-FI" sz="1000" dirty="0" smtClean="0">
                <a:cs typeface="Arial Narrow"/>
              </a:rPr>
              <a:t> och </a:t>
            </a:r>
            <a:r>
              <a:rPr lang="sv-FI" sz="1000" b="1" dirty="0" smtClean="0">
                <a:cs typeface="Arial Narrow"/>
              </a:rPr>
              <a:t>www.visitkristinestad.fi</a:t>
            </a:r>
          </a:p>
          <a:p>
            <a:pPr fontAlgn="ctr"/>
            <a:r>
              <a:rPr lang="sv-FI" sz="1000" b="1" dirty="0" smtClean="0">
                <a:latin typeface="+mj-lt"/>
                <a:cs typeface="Arial Narrow"/>
              </a:rPr>
              <a:t>Elektriker</a:t>
            </a:r>
            <a:r>
              <a:rPr lang="sv-FI" sz="1000" dirty="0" smtClean="0">
                <a:latin typeface="+mj-lt"/>
                <a:cs typeface="Arial Narrow"/>
              </a:rPr>
              <a:t>: 	040 757 0533</a:t>
            </a:r>
          </a:p>
          <a:p>
            <a:pPr fontAlgn="ctr"/>
            <a:r>
              <a:rPr lang="sv-FI" sz="1000" b="1" smtClean="0">
                <a:latin typeface="+mj-lt"/>
                <a:cs typeface="Arial Narrow"/>
              </a:rPr>
              <a:t>Väktare</a:t>
            </a:r>
            <a:r>
              <a:rPr lang="sv-FI" sz="1000" smtClean="0">
                <a:latin typeface="+mj-lt"/>
                <a:cs typeface="Arial Narrow"/>
              </a:rPr>
              <a:t>: </a:t>
            </a:r>
            <a:r>
              <a:rPr lang="sv-FI" sz="1000" dirty="0" smtClean="0">
                <a:latin typeface="+mj-lt"/>
                <a:cs typeface="Arial Narrow"/>
              </a:rPr>
              <a:t>	020 761 6371</a:t>
            </a:r>
          </a:p>
          <a:p>
            <a:pPr fontAlgn="ctr"/>
            <a:endParaRPr lang="en-US" sz="1000" dirty="0" smtClean="0">
              <a:latin typeface="+mj-lt"/>
              <a:cs typeface="Arial Narrow"/>
            </a:endParaRPr>
          </a:p>
          <a:p>
            <a:pPr fontAlgn="ctr"/>
            <a:r>
              <a:rPr lang="sv-FI" sz="1000" b="1" dirty="0" smtClean="0">
                <a:latin typeface="+mj-lt"/>
                <a:cs typeface="Arial Narrow"/>
              </a:rPr>
              <a:t>OBS! Marknadskansliet finns i  Kristinestads Näringslivscentral Ab:s utrymmen, Rådhusgatan 2A, 64100  Kristinestad.</a:t>
            </a:r>
          </a:p>
          <a:p>
            <a:pPr fontAlgn="ctr"/>
            <a:endParaRPr lang="en-US" sz="1000" b="1" dirty="0" smtClean="0">
              <a:latin typeface="+mj-lt"/>
              <a:cs typeface="Arial Narrow"/>
            </a:endParaRPr>
          </a:p>
          <a:p>
            <a:pPr fontAlgn="ctr"/>
            <a:endParaRPr lang="en-US" sz="1400" b="1" dirty="0">
              <a:latin typeface="+mj-lt"/>
              <a:cs typeface="Arial Narrow"/>
            </a:endParaRPr>
          </a:p>
          <a:p>
            <a:pPr fontAlgn="ctr"/>
            <a:endParaRPr lang="en-US" sz="400" dirty="0">
              <a:latin typeface="Arial Narrow"/>
              <a:cs typeface="Arial Narrow"/>
            </a:endParaRPr>
          </a:p>
          <a:p>
            <a:pPr fontAlgn="ctr"/>
            <a:r>
              <a:rPr lang="sv-FI" sz="1200" b="1" dirty="0" smtClean="0">
                <a:solidFill>
                  <a:srgbClr val="000000"/>
                </a:solidFill>
                <a:latin typeface="Euphemia UCAS"/>
                <a:cs typeface="Euphemia UCAS"/>
              </a:rPr>
              <a:t>Platsreserveringar</a:t>
            </a:r>
            <a:endParaRPr lang="sv-FI" sz="400" b="1" dirty="0" smtClean="0">
              <a:latin typeface="Arial Narrow"/>
              <a:cs typeface="Arial Narrow"/>
            </a:endParaRPr>
          </a:p>
          <a:p>
            <a:pPr fontAlgn="ctr"/>
            <a:r>
              <a:rPr lang="sv-FI" sz="1000" dirty="0" smtClean="0">
                <a:cs typeface="Arial Narrow"/>
              </a:rPr>
              <a:t>Platsstorleken är i huvudsak 4x4 m/ruta och </a:t>
            </a:r>
            <a:r>
              <a:rPr lang="sv-FI" sz="1000" dirty="0">
                <a:cs typeface="Arial Narrow"/>
              </a:rPr>
              <a:t>kostar (inkl. moms 24%), på </a:t>
            </a:r>
            <a:r>
              <a:rPr lang="sv-FI" sz="1000" dirty="0" smtClean="0">
                <a:cs typeface="Arial Narrow"/>
              </a:rPr>
              <a:t>Salutorget och Rådhusgatan </a:t>
            </a:r>
            <a:r>
              <a:rPr lang="sv-FI" sz="1000" b="1" dirty="0" smtClean="0">
                <a:cs typeface="Arial Narrow"/>
              </a:rPr>
              <a:t>132 €, </a:t>
            </a:r>
            <a:r>
              <a:rPr lang="sv-FI" sz="1000" dirty="0" smtClean="0">
                <a:cs typeface="Arial Narrow"/>
              </a:rPr>
              <a:t>i Rådhusparken </a:t>
            </a:r>
            <a:r>
              <a:rPr lang="sv-FI" sz="1000" b="1" dirty="0" smtClean="0">
                <a:cs typeface="Arial Narrow"/>
              </a:rPr>
              <a:t>121 € </a:t>
            </a:r>
            <a:r>
              <a:rPr lang="sv-FI" sz="1000" dirty="0" smtClean="0">
                <a:cs typeface="Arial Narrow"/>
              </a:rPr>
              <a:t>och övriga platser </a:t>
            </a:r>
            <a:r>
              <a:rPr lang="sv-FI" sz="1000" b="1" dirty="0" smtClean="0">
                <a:cs typeface="Arial Narrow"/>
              </a:rPr>
              <a:t>100 € </a:t>
            </a:r>
            <a:r>
              <a:rPr lang="sv-FI" sz="1000" dirty="0" smtClean="0">
                <a:cs typeface="Arial Narrow"/>
              </a:rPr>
              <a:t>och östratorget </a:t>
            </a:r>
            <a:r>
              <a:rPr lang="sv-FI" sz="1000" b="1" dirty="0" smtClean="0">
                <a:cs typeface="Arial Narrow"/>
              </a:rPr>
              <a:t>60 €</a:t>
            </a:r>
            <a:r>
              <a:rPr lang="sv-FI" sz="1000" dirty="0" smtClean="0">
                <a:cs typeface="Arial Narrow"/>
              </a:rPr>
              <a:t>. Av praktiska skäl säljs platserna även metervis. Mindre rutor finns att få längs med gångarna i Rådhusparken (se karta) 2x2 m = </a:t>
            </a:r>
            <a:r>
              <a:rPr lang="sv-FI" sz="1000" b="1" dirty="0" smtClean="0">
                <a:cs typeface="Arial Narrow"/>
              </a:rPr>
              <a:t>50 €</a:t>
            </a:r>
            <a:r>
              <a:rPr lang="sv-FI" sz="1000" dirty="0" smtClean="0">
                <a:cs typeface="Arial Narrow"/>
              </a:rPr>
              <a:t>. </a:t>
            </a:r>
            <a:endParaRPr lang="sv-FI" sz="1000" b="1" dirty="0" smtClean="0">
              <a:cs typeface="Arial Narrow"/>
            </a:endParaRPr>
          </a:p>
          <a:p>
            <a:pPr fontAlgn="ctr"/>
            <a:endParaRPr lang="en-US" sz="400" dirty="0">
              <a:latin typeface="+mj-lt"/>
              <a:cs typeface="Arial Narrow"/>
            </a:endParaRPr>
          </a:p>
        </p:txBody>
      </p:sp>
      <p:grpSp>
        <p:nvGrpSpPr>
          <p:cNvPr id="22" name="Ryhmitä 21"/>
          <p:cNvGrpSpPr/>
          <p:nvPr/>
        </p:nvGrpSpPr>
        <p:grpSpPr>
          <a:xfrm>
            <a:off x="621672" y="179583"/>
            <a:ext cx="2603950" cy="1960030"/>
            <a:chOff x="486875" y="148170"/>
            <a:chExt cx="3005620" cy="2262373"/>
          </a:xfrm>
        </p:grpSpPr>
        <p:pic>
          <p:nvPicPr>
            <p:cNvPr id="20" name="Kuva 19" descr="Kristiinankaupunki_logo_pun_rgb.jpg"/>
            <p:cNvPicPr>
              <a:picLocks noChangeAspect="1"/>
            </p:cNvPicPr>
            <p:nvPr/>
          </p:nvPicPr>
          <p:blipFill>
            <a:blip r:embed="rId3"/>
            <a:stretch>
              <a:fillRect/>
            </a:stretch>
          </p:blipFill>
          <p:spPr>
            <a:xfrm>
              <a:off x="486875" y="1100666"/>
              <a:ext cx="1061699" cy="1267542"/>
            </a:xfrm>
            <a:prstGeom prst="rect">
              <a:avLst/>
            </a:prstGeom>
          </p:spPr>
        </p:pic>
        <p:grpSp>
          <p:nvGrpSpPr>
            <p:cNvPr id="21" name="Ryhmitä 20"/>
            <p:cNvGrpSpPr/>
            <p:nvPr/>
          </p:nvGrpSpPr>
          <p:grpSpPr>
            <a:xfrm>
              <a:off x="1264930" y="148170"/>
              <a:ext cx="2227565" cy="2262373"/>
              <a:chOff x="1146382" y="186267"/>
              <a:chExt cx="2227565" cy="2262373"/>
            </a:xfrm>
          </p:grpSpPr>
          <p:pic>
            <p:nvPicPr>
              <p:cNvPr id="17" name="Kuva 16" descr="Sommarmarknad.jpg"/>
              <p:cNvPicPr>
                <a:picLocks noChangeAspect="1"/>
              </p:cNvPicPr>
              <p:nvPr/>
            </p:nvPicPr>
            <p:blipFill>
              <a:blip r:embed="rId4"/>
              <a:stretch>
                <a:fillRect/>
              </a:stretch>
            </p:blipFill>
            <p:spPr>
              <a:xfrm>
                <a:off x="1150615" y="186267"/>
                <a:ext cx="2223332" cy="2262373"/>
              </a:xfrm>
              <a:prstGeom prst="ellipse">
                <a:avLst/>
              </a:prstGeom>
            </p:spPr>
          </p:pic>
          <p:sp>
            <p:nvSpPr>
              <p:cNvPr id="18" name="Ellipsi 17"/>
              <p:cNvSpPr/>
              <p:nvPr/>
            </p:nvSpPr>
            <p:spPr>
              <a:xfrm>
                <a:off x="1146382" y="186267"/>
                <a:ext cx="2223332" cy="2262373"/>
              </a:xfrm>
              <a:prstGeom prst="ellipse">
                <a:avLst/>
              </a:prstGeom>
              <a:noFill/>
              <a:ln w="127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sp>
        <p:nvSpPr>
          <p:cNvPr id="2" name="Suorakulmio 1"/>
          <p:cNvSpPr/>
          <p:nvPr/>
        </p:nvSpPr>
        <p:spPr>
          <a:xfrm>
            <a:off x="3273450" y="1842023"/>
            <a:ext cx="3338037" cy="5324535"/>
          </a:xfrm>
          <a:prstGeom prst="rect">
            <a:avLst/>
          </a:prstGeom>
        </p:spPr>
        <p:txBody>
          <a:bodyPr wrap="square">
            <a:spAutoFit/>
          </a:bodyPr>
          <a:lstStyle/>
          <a:p>
            <a:pPr fontAlgn="ctr"/>
            <a:r>
              <a:rPr lang="sv-FI" sz="1100" b="1" dirty="0" smtClean="0">
                <a:solidFill>
                  <a:srgbClr val="000000"/>
                </a:solidFill>
                <a:latin typeface="Euphemia UCAS"/>
                <a:cs typeface="Euphemia UCAS"/>
              </a:rPr>
              <a:t>Reservering och betalning</a:t>
            </a:r>
            <a:endParaRPr lang="sv-FI" sz="1100" b="1" dirty="0" smtClean="0">
              <a:latin typeface="Arial Narrow"/>
              <a:cs typeface="Arial Narrow"/>
            </a:endParaRPr>
          </a:p>
          <a:p>
            <a:pPr marL="228600" indent="-228600" fontAlgn="ctr">
              <a:buFont typeface="+mj-lt"/>
              <a:buAutoNum type="arabicPeriod"/>
            </a:pPr>
            <a:r>
              <a:rPr lang="sv-FI" sz="1000" dirty="0" smtClean="0">
                <a:cs typeface="Arial Narrow"/>
              </a:rPr>
              <a:t>Platsen reserveras skilt för varje marknad.</a:t>
            </a:r>
          </a:p>
          <a:p>
            <a:pPr marL="228600" indent="-228600" fontAlgn="ctr">
              <a:buFont typeface="+mj-lt"/>
              <a:buAutoNum type="arabicPeriod"/>
            </a:pPr>
            <a:r>
              <a:rPr lang="sv-FI" sz="1000" dirty="0" smtClean="0">
                <a:cs typeface="Arial Narrow"/>
              </a:rPr>
              <a:t>Samma platser ges till en person som har varit på sommar marknaden föregående år.</a:t>
            </a:r>
          </a:p>
          <a:p>
            <a:pPr marL="228600" indent="-228600" fontAlgn="ctr">
              <a:buFont typeface="+mj-lt"/>
              <a:buAutoNum type="arabicPeriod"/>
            </a:pPr>
            <a:r>
              <a:rPr lang="sv-FI" sz="1000" b="1" dirty="0" smtClean="0">
                <a:cs typeface="Arial Narrow"/>
              </a:rPr>
              <a:t>Platsen är reserverad då den är betald senast på förfallodagen, annars kan platsen ges vidare.</a:t>
            </a:r>
          </a:p>
          <a:p>
            <a:pPr marL="228600" indent="-228600" fontAlgn="ctr">
              <a:buFont typeface="+mj-lt"/>
              <a:buAutoNum type="arabicPeriod"/>
            </a:pPr>
            <a:r>
              <a:rPr lang="sv-FI" sz="1000" dirty="0" smtClean="0">
                <a:cs typeface="Arial Narrow"/>
              </a:rPr>
              <a:t>Platsen skall vara betald senast på sista förfallodagen som har angetts. </a:t>
            </a:r>
          </a:p>
          <a:p>
            <a:pPr marL="228600" indent="-228600" fontAlgn="ctr">
              <a:buFont typeface="+mj-lt"/>
              <a:buAutoNum type="arabicPeriod"/>
            </a:pPr>
            <a:r>
              <a:rPr lang="sv-FI" sz="1000" dirty="0" smtClean="0">
                <a:cs typeface="Arial Narrow"/>
              </a:rPr>
              <a:t>Platser på torget kan tas i bruk to kl. 10.00, övriga platser kl. 14.00. Torgförsäljning fredag och lördag kl. 18.00, söndag kl. 16.00. Vi önskar att försäljningen pågår på söndagen ända till kl. 16.00, varefter bås nedmonteras snabbt. Torget öppnas för trafiken senast kl. 19.00 på söndag kväll. </a:t>
            </a:r>
          </a:p>
          <a:p>
            <a:pPr marL="228600" indent="-228600" fontAlgn="ctr">
              <a:buFont typeface="+mj-lt"/>
              <a:buAutoNum type="arabicPeriod"/>
            </a:pPr>
            <a:r>
              <a:rPr lang="sv-FI" sz="1000" dirty="0" smtClean="0">
                <a:cs typeface="Arial Narrow"/>
              </a:rPr>
              <a:t>Osålda rutor säljes på fredagen 10.7. kl. 8.00, tfn 040-124 6124. </a:t>
            </a:r>
          </a:p>
          <a:p>
            <a:pPr marL="228600" indent="-228600" fontAlgn="ctr">
              <a:buFont typeface="+mj-lt"/>
              <a:buAutoNum type="arabicPeriod"/>
            </a:pPr>
            <a:r>
              <a:rPr lang="sv-FI" sz="1000" dirty="0" smtClean="0">
                <a:cs typeface="Arial Narrow"/>
              </a:rPr>
              <a:t>Ifall dubbelbokning skett och man inte hittar någon annan lösning, gäller auktion.</a:t>
            </a:r>
          </a:p>
          <a:p>
            <a:pPr marL="228600" indent="-228600" fontAlgn="ctr">
              <a:buFont typeface="+mj-lt"/>
              <a:buAutoNum type="arabicPeriod"/>
            </a:pPr>
            <a:r>
              <a:rPr lang="sv-FI" sz="1000" b="1" dirty="0" smtClean="0">
                <a:cs typeface="Arial Narrow"/>
              </a:rPr>
              <a:t>Elavgiften</a:t>
            </a:r>
            <a:r>
              <a:rPr lang="sv-FI" sz="1000" dirty="0" smtClean="0">
                <a:cs typeface="Arial Narrow"/>
              </a:rPr>
              <a:t> betalas I förhand enl. Faktura 16€/försäljningsplats/husbil. Om du inte behöver elektricitet, kan du ta bort totala 16€ från slutsumman.</a:t>
            </a:r>
          </a:p>
          <a:p>
            <a:pPr marL="228600" indent="-228600" fontAlgn="ctr">
              <a:buFont typeface="+mj-lt"/>
              <a:buAutoNum type="arabicPeriod"/>
            </a:pPr>
            <a:r>
              <a:rPr lang="sv-FI" sz="1000" b="1" dirty="0" err="1" smtClean="0">
                <a:cs typeface="Arial Narrow"/>
              </a:rPr>
              <a:t>Nattövervakningen</a:t>
            </a:r>
            <a:r>
              <a:rPr lang="sv-FI" sz="1000" b="1" dirty="0" smtClean="0">
                <a:cs typeface="Arial Narrow"/>
              </a:rPr>
              <a:t> </a:t>
            </a:r>
            <a:r>
              <a:rPr lang="sv-FI" sz="1000" dirty="0" smtClean="0">
                <a:cs typeface="Arial Narrow"/>
              </a:rPr>
              <a:t>21€ (inkl. Moms. 24%) kommer att debiteras för hela fakturan (inkl. 3 nätter) Vaktbolaget MTP börjar patrullera på torsdag klo 18.00 och slutar söndag </a:t>
            </a:r>
            <a:r>
              <a:rPr lang="sv-FI" sz="1000" dirty="0">
                <a:cs typeface="Arial Narrow"/>
              </a:rPr>
              <a:t>9</a:t>
            </a:r>
            <a:r>
              <a:rPr lang="sv-FI" sz="1000" dirty="0" smtClean="0">
                <a:cs typeface="Arial Narrow"/>
              </a:rPr>
              <a:t>.00. Kristinestads </a:t>
            </a:r>
            <a:r>
              <a:rPr lang="sv-FI" sz="1000" dirty="0" err="1" smtClean="0">
                <a:cs typeface="Arial Narrow"/>
              </a:rPr>
              <a:t>näringsliscentral</a:t>
            </a:r>
            <a:r>
              <a:rPr lang="sv-FI" sz="1000" dirty="0" smtClean="0">
                <a:cs typeface="Arial Narrow"/>
              </a:rPr>
              <a:t> ansvarar inte för marknads försäljarens egendom.</a:t>
            </a:r>
          </a:p>
          <a:p>
            <a:pPr marL="228600" indent="-228600" fontAlgn="ctr">
              <a:buFont typeface="+mj-lt"/>
              <a:buAutoNum type="arabicPeriod"/>
            </a:pPr>
            <a:r>
              <a:rPr lang="sv-FI" sz="1000" dirty="0" smtClean="0">
                <a:cs typeface="Arial Narrow"/>
              </a:rPr>
              <a:t>Näringslivscentralen förbehåller sig rätten att ändra villkoren för försäljning när omständigheterna så kräver. Denna procedur indikeras separat på den bokade.</a:t>
            </a:r>
          </a:p>
          <a:p>
            <a:pPr marL="228600" indent="-228600" fontAlgn="ctr">
              <a:buFont typeface="+mj-lt"/>
              <a:buAutoNum type="arabicPeriod"/>
            </a:pPr>
            <a:endParaRPr lang="sv-FI" sz="1000" dirty="0" smtClean="0">
              <a:cs typeface="Arial Narrow"/>
            </a:endParaRPr>
          </a:p>
          <a:p>
            <a:pPr fontAlgn="ctr"/>
            <a:endParaRPr lang="sv-FI" sz="1000" dirty="0" smtClean="0">
              <a:cs typeface="Arial Narrow"/>
            </a:endParaRPr>
          </a:p>
          <a:p>
            <a:pPr fontAlgn="ctr"/>
            <a:r>
              <a:rPr lang="sv-FI" sz="1000" dirty="0" smtClean="0">
                <a:latin typeface="Arial Narrow"/>
                <a:cs typeface="Arial Narrow"/>
              </a:rPr>
              <a:t>VI BER ER ANGE OMDELBART OM NI INTE DELTAR PÅ SOMMARMARKNADEN. DET FINNS TIOTALS NYA SÄLJARE PÅ VÄNTELISTAN. Olika kontakteruppgifter finns I början av brevet. </a:t>
            </a:r>
            <a:endParaRPr lang="sv-FI" sz="1000" dirty="0">
              <a:latin typeface="Arial Narrow"/>
              <a:cs typeface="Arial Narrow"/>
            </a:endParaRPr>
          </a:p>
        </p:txBody>
      </p:sp>
      <p:sp>
        <p:nvSpPr>
          <p:cNvPr id="3" name="Nuoli oikealle 2"/>
          <p:cNvSpPr/>
          <p:nvPr/>
        </p:nvSpPr>
        <p:spPr>
          <a:xfrm>
            <a:off x="5597907" y="7747000"/>
            <a:ext cx="710217" cy="1983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72350" y="1111073"/>
            <a:ext cx="6172200" cy="1651000"/>
          </a:xfrm>
        </p:spPr>
        <p:txBody>
          <a:bodyPr/>
          <a:lstStyle/>
          <a:p>
            <a:endParaRPr lang="fi-FI" dirty="0"/>
          </a:p>
        </p:txBody>
      </p:sp>
      <p:sp>
        <p:nvSpPr>
          <p:cNvPr id="3" name="Sisällön paikkamerkki 2"/>
          <p:cNvSpPr>
            <a:spLocks noGrp="1"/>
          </p:cNvSpPr>
          <p:nvPr>
            <p:ph idx="1"/>
          </p:nvPr>
        </p:nvSpPr>
        <p:spPr>
          <a:xfrm>
            <a:off x="7032282" y="2390775"/>
            <a:ext cx="6172200" cy="5562601"/>
          </a:xfrm>
        </p:spPr>
        <p:txBody>
          <a:bodyPr/>
          <a:lstStyle/>
          <a:p>
            <a:endParaRPr lang="fi-FI" dirty="0"/>
          </a:p>
        </p:txBody>
      </p:sp>
      <p:sp>
        <p:nvSpPr>
          <p:cNvPr id="4" name="Tekstiruutu 3"/>
          <p:cNvSpPr txBox="1"/>
          <p:nvPr/>
        </p:nvSpPr>
        <p:spPr>
          <a:xfrm>
            <a:off x="228600" y="2390775"/>
            <a:ext cx="3048000" cy="7201972"/>
          </a:xfrm>
          <a:prstGeom prst="rect">
            <a:avLst/>
          </a:prstGeom>
          <a:noFill/>
        </p:spPr>
        <p:txBody>
          <a:bodyPr wrap="square" rtlCol="0">
            <a:spAutoFit/>
          </a:bodyPr>
          <a:lstStyle/>
          <a:p>
            <a:pPr fontAlgn="ctr"/>
            <a:r>
              <a:rPr lang="sv-FI" sz="1000" b="1" dirty="0" smtClean="0">
                <a:solidFill>
                  <a:srgbClr val="000000"/>
                </a:solidFill>
                <a:latin typeface="Euphemia UCAS"/>
                <a:cs typeface="Euphemia UCAS"/>
              </a:rPr>
              <a:t> </a:t>
            </a:r>
          </a:p>
          <a:p>
            <a:pPr fontAlgn="ctr"/>
            <a:r>
              <a:rPr lang="sv-FI" sz="1400" b="1" dirty="0" smtClean="0">
                <a:solidFill>
                  <a:srgbClr val="000000"/>
                </a:solidFill>
                <a:latin typeface="Euphemia UCAS"/>
                <a:cs typeface="Euphemia UCAS"/>
              </a:rPr>
              <a:t>Tält</a:t>
            </a:r>
            <a:r>
              <a:rPr lang="en-US" sz="1200" b="1" dirty="0" smtClean="0">
                <a:solidFill>
                  <a:srgbClr val="000000"/>
                </a:solidFill>
                <a:latin typeface="Euphemia UCAS"/>
                <a:cs typeface="Euphemia UCAS"/>
              </a:rPr>
              <a:t> </a:t>
            </a:r>
            <a:r>
              <a:rPr lang="sv-FI" sz="1400" b="1" dirty="0" smtClean="0">
                <a:solidFill>
                  <a:srgbClr val="000000"/>
                </a:solidFill>
                <a:latin typeface="Euphemia UCAS"/>
                <a:cs typeface="Euphemia UCAS"/>
              </a:rPr>
              <a:t>vikter</a:t>
            </a:r>
            <a:endParaRPr lang="sv-FI" sz="1200" b="1" dirty="0" smtClean="0">
              <a:solidFill>
                <a:srgbClr val="000000"/>
              </a:solidFill>
              <a:latin typeface="Euphemia UCAS"/>
              <a:cs typeface="Euphemia UCAS"/>
            </a:endParaRPr>
          </a:p>
          <a:p>
            <a:pPr fontAlgn="ctr"/>
            <a:r>
              <a:rPr lang="sv-FI" sz="1000" dirty="0" smtClean="0">
                <a:solidFill>
                  <a:srgbClr val="000000"/>
                </a:solidFill>
                <a:latin typeface="Euphemia UCAS"/>
                <a:cs typeface="Euphemia UCAS"/>
              </a:rPr>
              <a:t>Larmmyndigheter upplyser och vi kräver att varje aktör har en tillräcklig mängd vikt för tälten och garanterar att de hålls kvar under alla omständigheter.</a:t>
            </a:r>
          </a:p>
          <a:p>
            <a:pPr fontAlgn="ctr"/>
            <a:endParaRPr lang="en-US" sz="1000" b="1" dirty="0" smtClean="0">
              <a:solidFill>
                <a:srgbClr val="000000"/>
              </a:solidFill>
              <a:latin typeface="Euphemia UCAS"/>
              <a:cs typeface="Euphemia UCAS"/>
            </a:endParaRPr>
          </a:p>
          <a:p>
            <a:pPr fontAlgn="ctr"/>
            <a:endParaRPr lang="en-US" sz="1000" b="1" dirty="0" smtClean="0">
              <a:solidFill>
                <a:srgbClr val="000000"/>
              </a:solidFill>
              <a:latin typeface="Euphemia UCAS"/>
              <a:cs typeface="Euphemia UCAS"/>
            </a:endParaRPr>
          </a:p>
          <a:p>
            <a:pPr fontAlgn="ctr"/>
            <a:endParaRPr lang="en-US" sz="1000" b="1" dirty="0">
              <a:solidFill>
                <a:srgbClr val="000000"/>
              </a:solidFill>
              <a:latin typeface="Euphemia UCAS"/>
              <a:cs typeface="Euphemia UCAS"/>
            </a:endParaRPr>
          </a:p>
          <a:p>
            <a:pPr fontAlgn="ctr"/>
            <a:r>
              <a:rPr lang="sv-FI" sz="1400" b="1" dirty="0" smtClean="0">
                <a:solidFill>
                  <a:srgbClr val="000000"/>
                </a:solidFill>
                <a:latin typeface="Euphemia UCAS"/>
                <a:cs typeface="Euphemia UCAS"/>
              </a:rPr>
              <a:t>Brandsäkerhetsföreskrifter</a:t>
            </a:r>
            <a:endParaRPr lang="sv-FI" sz="1200" b="1" dirty="0" smtClean="0">
              <a:latin typeface="Euphemia UCAS"/>
              <a:cs typeface="Euphemia UCAS"/>
            </a:endParaRPr>
          </a:p>
          <a:p>
            <a:pPr fontAlgn="ctr"/>
            <a:endParaRPr lang="en-US" sz="1000" b="1" dirty="0">
              <a:latin typeface="Arial Narrow"/>
            </a:endParaRPr>
          </a:p>
          <a:p>
            <a:pPr fontAlgn="ctr"/>
            <a:r>
              <a:rPr lang="sv-FI" sz="1000" dirty="0" smtClean="0"/>
              <a:t>Uppgörande av eld utan lov är förbjuden. Alla försäljare som använder öppen eld eller gasgrillar  o dyl. bör ha tillräcklig släckningsutrustning åtminstone släckningsfilt samt handsläckare 6 kg 27A 144BC som granskats under senaste år. På en  försäljning plats om 4x4 m får finnas  max 25 kg </a:t>
            </a:r>
            <a:r>
              <a:rPr lang="sv-FI" sz="1000" dirty="0" err="1" smtClean="0"/>
              <a:t>flytgas</a:t>
            </a:r>
            <a:r>
              <a:rPr lang="sv-FI" sz="1000" dirty="0" smtClean="0"/>
              <a:t>. Påfyllningsflaskor får ej förvaras på försäljningsplatsen eller I bilen. Förvaringsskåp för extra påfyllningsflaskor finns på </a:t>
            </a:r>
            <a:r>
              <a:rPr lang="sv-FI" sz="1000" b="1" dirty="0" smtClean="0"/>
              <a:t>Nestes servicestation, Lappfjärdsvägen 38.</a:t>
            </a:r>
          </a:p>
          <a:p>
            <a:pPr fontAlgn="ctr"/>
            <a:r>
              <a:rPr lang="sv-FI" sz="1000" dirty="0" smtClean="0"/>
              <a:t>Räddningsmyndigheterna kontrollerar med stickprov på tält, gasflaskor och brandsläckare på marknaden.</a:t>
            </a:r>
          </a:p>
          <a:p>
            <a:pPr fontAlgn="ctr"/>
            <a:r>
              <a:rPr lang="en-US" sz="1000" dirty="0" smtClean="0"/>
              <a:t> </a:t>
            </a:r>
            <a:endParaRPr lang="en-US" sz="1000" dirty="0"/>
          </a:p>
          <a:p>
            <a:pPr fontAlgn="ctr"/>
            <a:endParaRPr lang="sv-FI" sz="1000" b="1" dirty="0" smtClean="0">
              <a:solidFill>
                <a:srgbClr val="000000"/>
              </a:solidFill>
              <a:latin typeface="Euphemia UCAS"/>
              <a:cs typeface="Euphemia UCAS"/>
            </a:endParaRPr>
          </a:p>
          <a:p>
            <a:pPr fontAlgn="ctr"/>
            <a:r>
              <a:rPr lang="sv-FI" sz="1400" b="1" dirty="0" smtClean="0">
                <a:latin typeface="Euphemia UCAS"/>
              </a:rPr>
              <a:t>Praktiska</a:t>
            </a:r>
            <a:r>
              <a:rPr lang="en-US" sz="1400" b="1" dirty="0" smtClean="0">
                <a:latin typeface="Euphemia UCAS"/>
              </a:rPr>
              <a:t> </a:t>
            </a:r>
            <a:r>
              <a:rPr lang="en-US" sz="1400" b="1" dirty="0" err="1" smtClean="0">
                <a:latin typeface="Euphemia UCAS"/>
              </a:rPr>
              <a:t>regler</a:t>
            </a:r>
            <a:endParaRPr lang="en-US" sz="1400" b="1" dirty="0">
              <a:latin typeface="Euphemia UCAS"/>
            </a:endParaRPr>
          </a:p>
          <a:p>
            <a:pPr fontAlgn="ctr"/>
            <a:r>
              <a:rPr lang="sv-FI" sz="1000" dirty="0" smtClean="0">
                <a:solidFill>
                  <a:srgbClr val="000000"/>
                </a:solidFill>
                <a:cs typeface="Euphemia UCAS"/>
              </a:rPr>
              <a:t>-Marknadsförsäljarna </a:t>
            </a:r>
            <a:r>
              <a:rPr lang="sv-FI" sz="1000" dirty="0">
                <a:solidFill>
                  <a:srgbClr val="000000"/>
                </a:solidFill>
                <a:cs typeface="Euphemia UCAS"/>
              </a:rPr>
              <a:t>kan parkera sina fordon på Packhustorget (</a:t>
            </a:r>
            <a:r>
              <a:rPr lang="sv-FI" sz="1000" dirty="0" err="1">
                <a:solidFill>
                  <a:srgbClr val="000000"/>
                </a:solidFill>
                <a:cs typeface="Euphemia UCAS"/>
              </a:rPr>
              <a:t>Hotel</a:t>
            </a:r>
            <a:r>
              <a:rPr lang="sv-FI" sz="1000" dirty="0">
                <a:solidFill>
                  <a:srgbClr val="000000"/>
                </a:solidFill>
                <a:cs typeface="Euphemia UCAS"/>
              </a:rPr>
              <a:t> Alma), vid Kyrkotorget (gamla röda träkyrkan), eller vid svenska högstadieskolan (se handskrivet ”P” på kartan</a:t>
            </a:r>
            <a:r>
              <a:rPr lang="sv-FI" sz="1000" dirty="0" smtClean="0">
                <a:solidFill>
                  <a:srgbClr val="000000"/>
                </a:solidFill>
                <a:cs typeface="Euphemia UCAS"/>
              </a:rPr>
              <a:t>). Gatorna på kartan som är markerade skall hållas bilfria.</a:t>
            </a:r>
          </a:p>
          <a:p>
            <a:pPr fontAlgn="ctr"/>
            <a:r>
              <a:rPr lang="sv-FI" sz="1000" dirty="0" smtClean="0"/>
              <a:t>- Vid </a:t>
            </a:r>
            <a:r>
              <a:rPr lang="sv-FI" sz="1000" dirty="0"/>
              <a:t>försäljning av livsmedel iakttas h</a:t>
            </a:r>
            <a:r>
              <a:rPr lang="sv-FI" sz="1000" dirty="0" smtClean="0"/>
              <a:t>älsoövervakningsmyndigheternas direktiv, Tel 06-221 8411. Blankett kan hittas </a:t>
            </a:r>
            <a:r>
              <a:rPr lang="sv-FI" sz="1000" dirty="0"/>
              <a:t>på http://</a:t>
            </a:r>
            <a:r>
              <a:rPr lang="sv-FI" sz="1000" dirty="0" smtClean="0"/>
              <a:t>www.kristiinankaupunki.fi/sv -&gt; För besökare -&gt; Marknaderna.</a:t>
            </a:r>
          </a:p>
          <a:p>
            <a:pPr fontAlgn="ctr">
              <a:buFontTx/>
              <a:buChar char="-"/>
            </a:pPr>
            <a:r>
              <a:rPr lang="sv-FI" sz="1000" dirty="0" smtClean="0"/>
              <a:t> Försäljarna </a:t>
            </a:r>
            <a:r>
              <a:rPr lang="sv-FI" sz="1000" dirty="0"/>
              <a:t>ska </a:t>
            </a:r>
            <a:r>
              <a:rPr lang="sv-FI" sz="1000" b="1" dirty="0"/>
              <a:t>dagligen sköta om städningen på och runt sin plats och även efter marknaden</a:t>
            </a:r>
            <a:r>
              <a:rPr lang="sv-FI" sz="1000" dirty="0"/>
              <a:t>. För ändamålet finns skräpcontainers utplacerade på området (”</a:t>
            </a:r>
            <a:r>
              <a:rPr lang="sv-FI" sz="1000" dirty="0" err="1"/>
              <a:t>roskis</a:t>
            </a:r>
            <a:r>
              <a:rPr lang="sv-FI" sz="1000" dirty="0"/>
              <a:t>” på kartan).</a:t>
            </a:r>
          </a:p>
          <a:p>
            <a:pPr fontAlgn="ctr"/>
            <a:endParaRPr lang="sv-FI" sz="1000" b="1" dirty="0" smtClean="0">
              <a:solidFill>
                <a:srgbClr val="000000"/>
              </a:solidFill>
              <a:cs typeface="Euphemia UCAS"/>
            </a:endParaRPr>
          </a:p>
          <a:p>
            <a:pPr fontAlgn="ctr"/>
            <a:endParaRPr lang="sv-FI" sz="1000" b="1" dirty="0">
              <a:solidFill>
                <a:srgbClr val="000000"/>
              </a:solidFill>
              <a:cs typeface="Euphemia UCAS"/>
            </a:endParaRPr>
          </a:p>
          <a:p>
            <a:pPr fontAlgn="ctr"/>
            <a:endParaRPr lang="sv-FI" sz="1000" b="1" dirty="0" smtClean="0">
              <a:solidFill>
                <a:srgbClr val="000000"/>
              </a:solidFill>
              <a:cs typeface="Euphemia UCAS"/>
            </a:endParaRPr>
          </a:p>
          <a:p>
            <a:pPr fontAlgn="ctr"/>
            <a:endParaRPr lang="sv-FI" sz="1000" b="1" dirty="0">
              <a:solidFill>
                <a:srgbClr val="000000"/>
              </a:solidFill>
              <a:cs typeface="Euphemia UCAS"/>
            </a:endParaRPr>
          </a:p>
          <a:p>
            <a:pPr fontAlgn="ctr"/>
            <a:endParaRPr lang="sv-FI" sz="1000" b="1" dirty="0">
              <a:solidFill>
                <a:srgbClr val="000000"/>
              </a:solidFill>
              <a:cs typeface="Euphemia UCAS"/>
            </a:endParaRPr>
          </a:p>
          <a:p>
            <a:endParaRPr lang="fi-FI" sz="1000" dirty="0"/>
          </a:p>
        </p:txBody>
      </p:sp>
      <p:grpSp>
        <p:nvGrpSpPr>
          <p:cNvPr id="5" name="Ryhmitä 21"/>
          <p:cNvGrpSpPr/>
          <p:nvPr/>
        </p:nvGrpSpPr>
        <p:grpSpPr>
          <a:xfrm>
            <a:off x="228600" y="35648"/>
            <a:ext cx="2603950" cy="1960030"/>
            <a:chOff x="486875" y="148170"/>
            <a:chExt cx="3005620" cy="2262373"/>
          </a:xfrm>
        </p:grpSpPr>
        <p:pic>
          <p:nvPicPr>
            <p:cNvPr id="6" name="Kuva 5" descr="Kristiinankaupunki_logo_pun_rgb.jpg"/>
            <p:cNvPicPr>
              <a:picLocks noChangeAspect="1"/>
            </p:cNvPicPr>
            <p:nvPr/>
          </p:nvPicPr>
          <p:blipFill>
            <a:blip r:embed="rId2"/>
            <a:stretch>
              <a:fillRect/>
            </a:stretch>
          </p:blipFill>
          <p:spPr>
            <a:xfrm>
              <a:off x="486875" y="1100666"/>
              <a:ext cx="1061699" cy="1267542"/>
            </a:xfrm>
            <a:prstGeom prst="rect">
              <a:avLst/>
            </a:prstGeom>
          </p:spPr>
        </p:pic>
        <p:grpSp>
          <p:nvGrpSpPr>
            <p:cNvPr id="7" name="Ryhmitä 20"/>
            <p:cNvGrpSpPr/>
            <p:nvPr/>
          </p:nvGrpSpPr>
          <p:grpSpPr>
            <a:xfrm>
              <a:off x="1264930" y="148170"/>
              <a:ext cx="2227565" cy="2262373"/>
              <a:chOff x="1146382" y="186267"/>
              <a:chExt cx="2227565" cy="2262373"/>
            </a:xfrm>
          </p:grpSpPr>
          <p:pic>
            <p:nvPicPr>
              <p:cNvPr id="8" name="Kuva 7" descr="Sommarmarknad.jpg"/>
              <p:cNvPicPr>
                <a:picLocks noChangeAspect="1"/>
              </p:cNvPicPr>
              <p:nvPr/>
            </p:nvPicPr>
            <p:blipFill>
              <a:blip r:embed="rId3"/>
              <a:stretch>
                <a:fillRect/>
              </a:stretch>
            </p:blipFill>
            <p:spPr>
              <a:xfrm>
                <a:off x="1150615" y="186267"/>
                <a:ext cx="2223332" cy="2262373"/>
              </a:xfrm>
              <a:prstGeom prst="ellipse">
                <a:avLst/>
              </a:prstGeom>
            </p:spPr>
          </p:pic>
          <p:sp>
            <p:nvSpPr>
              <p:cNvPr id="9" name="Ellipsi 8"/>
              <p:cNvSpPr/>
              <p:nvPr/>
            </p:nvSpPr>
            <p:spPr>
              <a:xfrm>
                <a:off x="1146382" y="186267"/>
                <a:ext cx="2223332" cy="2262373"/>
              </a:xfrm>
              <a:prstGeom prst="ellipse">
                <a:avLst/>
              </a:prstGeom>
              <a:noFill/>
              <a:ln w="127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sp>
        <p:nvSpPr>
          <p:cNvPr id="13" name="Suorakulmio 12"/>
          <p:cNvSpPr/>
          <p:nvPr/>
        </p:nvSpPr>
        <p:spPr>
          <a:xfrm>
            <a:off x="3466070" y="2706130"/>
            <a:ext cx="3106694" cy="2923877"/>
          </a:xfrm>
          <a:prstGeom prst="rect">
            <a:avLst/>
          </a:prstGeom>
        </p:spPr>
        <p:txBody>
          <a:bodyPr wrap="square">
            <a:spAutoFit/>
          </a:bodyPr>
          <a:lstStyle/>
          <a:p>
            <a:pPr fontAlgn="ctr"/>
            <a:r>
              <a:rPr lang="sv-FI" sz="1000" b="1" dirty="0" smtClean="0">
                <a:solidFill>
                  <a:srgbClr val="000000"/>
                </a:solidFill>
                <a:latin typeface="Euphemia UCAS"/>
                <a:cs typeface="Euphemia UCAS"/>
              </a:rPr>
              <a:t>Duschar: </a:t>
            </a:r>
            <a:r>
              <a:rPr lang="sv-FI" sz="1000" dirty="0" smtClean="0">
                <a:solidFill>
                  <a:srgbClr val="000000"/>
                </a:solidFill>
                <a:latin typeface="Euphemia UCAS"/>
                <a:cs typeface="Euphemia UCAS"/>
              </a:rPr>
              <a:t>Möjligheten att duscha finns på </a:t>
            </a:r>
            <a:r>
              <a:rPr lang="sv-FI" sz="1000" dirty="0" smtClean="0">
                <a:latin typeface="Euphemia UCAS"/>
              </a:rPr>
              <a:t>svenska</a:t>
            </a:r>
            <a:r>
              <a:rPr lang="en-US" sz="1000" dirty="0" smtClean="0">
                <a:latin typeface="Euphemia UCAS"/>
              </a:rPr>
              <a:t> </a:t>
            </a:r>
            <a:r>
              <a:rPr lang="sv-FI" sz="1000" dirty="0" smtClean="0">
                <a:latin typeface="Euphemia UCAS"/>
              </a:rPr>
              <a:t>högstadieskolan Skolbrinken 4. Öppet torsdag, fredag och lördag kl. 19-21.30 (se handritad pil på kartan). </a:t>
            </a:r>
          </a:p>
          <a:p>
            <a:pPr fontAlgn="ctr"/>
            <a:endParaRPr lang="en-US" sz="1000" dirty="0" smtClean="0">
              <a:latin typeface="Euphemia UCAS"/>
            </a:endParaRPr>
          </a:p>
          <a:p>
            <a:r>
              <a:rPr lang="sv-FI" sz="1000" dirty="0" smtClean="0">
                <a:latin typeface="Euphemia UCAS"/>
                <a:cs typeface="Euphemia UCAS"/>
              </a:rPr>
              <a:t>Vi tar gärna emot förbättringsförslag och idéer från er för att åstadkomma en lyckad marknad för alla parter</a:t>
            </a:r>
            <a:r>
              <a:rPr lang="fi-FI" sz="1000" dirty="0" smtClean="0">
                <a:latin typeface="Euphemia UCAS"/>
                <a:cs typeface="Euphemia UCAS"/>
              </a:rPr>
              <a:t>! </a:t>
            </a:r>
            <a:endParaRPr lang="fi-FI" sz="1000" dirty="0">
              <a:latin typeface="Euphemia UCAS"/>
              <a:cs typeface="Euphemia UCAS"/>
            </a:endParaRPr>
          </a:p>
          <a:p>
            <a:pPr fontAlgn="ctr"/>
            <a:endParaRPr lang="en-US" sz="1000" dirty="0" smtClean="0">
              <a:latin typeface="Euphemia UCAS"/>
            </a:endParaRPr>
          </a:p>
          <a:p>
            <a:pPr fontAlgn="ctr"/>
            <a:r>
              <a:rPr lang="sv-FI" sz="1000" dirty="0" smtClean="0">
                <a:latin typeface="Euphemia UCAS"/>
              </a:rPr>
              <a:t>Kristinestads följande marknad är Mikaelimarknaden hålls 2-3. 10.2015</a:t>
            </a:r>
          </a:p>
          <a:p>
            <a:endParaRPr lang="fi-FI" sz="1000" dirty="0" smtClean="0">
              <a:cs typeface="Euphemia UCAS"/>
            </a:endParaRPr>
          </a:p>
          <a:p>
            <a:pPr fontAlgn="ctr"/>
            <a:r>
              <a:rPr lang="sv-FI" sz="1000" dirty="0"/>
              <a:t> </a:t>
            </a:r>
            <a:endParaRPr lang="fi-FI" sz="1000" b="1" dirty="0">
              <a:solidFill>
                <a:srgbClr val="F30303"/>
              </a:solidFill>
              <a:latin typeface="Euphemia UCAS"/>
              <a:cs typeface="Euphemia UCAS"/>
            </a:endParaRPr>
          </a:p>
          <a:p>
            <a:pPr fontAlgn="ctr"/>
            <a:r>
              <a:rPr lang="sv-FI" sz="1200" b="1" dirty="0" smtClean="0">
                <a:solidFill>
                  <a:srgbClr val="F30303"/>
                </a:solidFill>
                <a:latin typeface="Euphemia UCAS"/>
                <a:cs typeface="Euphemia UCAS"/>
              </a:rPr>
              <a:t>Välkommen och lycka till på Sommarmarknaden</a:t>
            </a:r>
            <a:r>
              <a:rPr lang="fi-FI" sz="1000" b="1" dirty="0" smtClean="0">
                <a:solidFill>
                  <a:srgbClr val="F30303"/>
                </a:solidFill>
                <a:latin typeface="Euphemia UCAS"/>
                <a:cs typeface="Euphemia UCAS"/>
              </a:rPr>
              <a:t>!</a:t>
            </a:r>
            <a:endParaRPr lang="en-US" sz="1000" b="1" dirty="0">
              <a:solidFill>
                <a:srgbClr val="F30303"/>
              </a:solidFill>
              <a:latin typeface="Euphemia UCAS"/>
              <a:cs typeface="Euphemia UCAS"/>
            </a:endParaRPr>
          </a:p>
          <a:p>
            <a:pPr fontAlgn="ctr"/>
            <a:r>
              <a:rPr lang="sv-FI" sz="1000" dirty="0"/>
              <a:t> </a:t>
            </a:r>
            <a:endParaRPr lang="en-US" sz="1000" dirty="0"/>
          </a:p>
          <a:p>
            <a:pPr fontAlgn="ctr"/>
            <a:r>
              <a:rPr lang="sv-FI" sz="1000" dirty="0" smtClean="0">
                <a:latin typeface="Euphemia UCAS"/>
              </a:rPr>
              <a:t>Med Marknadshälsningar</a:t>
            </a:r>
          </a:p>
          <a:p>
            <a:pPr fontAlgn="ctr"/>
            <a:r>
              <a:rPr lang="sv-FI" sz="1000" dirty="0" smtClean="0">
                <a:latin typeface="Euphemia UCAS"/>
              </a:rPr>
              <a:t>Kristinestads näringslivscentral Ab/Marknader </a:t>
            </a:r>
            <a:endParaRPr lang="sv-FI" sz="1000" dirty="0">
              <a:latin typeface="Euphemia UCAS"/>
            </a:endParaRPr>
          </a:p>
        </p:txBody>
      </p:sp>
      <p:pic>
        <p:nvPicPr>
          <p:cNvPr id="14" name="Kuva 13" descr="Kristiinankaupunki_logo_pun_rgb.jpg"/>
          <p:cNvPicPr>
            <a:picLocks noChangeAspect="1"/>
          </p:cNvPicPr>
          <p:nvPr/>
        </p:nvPicPr>
        <p:blipFill>
          <a:blip r:embed="rId2"/>
          <a:stretch>
            <a:fillRect/>
          </a:stretch>
        </p:blipFill>
        <p:spPr>
          <a:xfrm>
            <a:off x="4144433" y="8167789"/>
            <a:ext cx="774695" cy="924895"/>
          </a:xfrm>
          <a:prstGeom prst="rect">
            <a:avLst/>
          </a:prstGeom>
        </p:spPr>
      </p:pic>
      <p:pic>
        <p:nvPicPr>
          <p:cNvPr id="15" name="Picture 2" descr="cittaslow logo"/>
          <p:cNvPicPr>
            <a:picLocks noChangeAspect="1" noChangeArrowheads="1"/>
          </p:cNvPicPr>
          <p:nvPr/>
        </p:nvPicPr>
        <p:blipFill>
          <a:blip r:embed="rId4"/>
          <a:srcRect/>
          <a:stretch>
            <a:fillRect/>
          </a:stretch>
        </p:blipFill>
        <p:spPr bwMode="auto">
          <a:xfrm>
            <a:off x="5113976" y="8168113"/>
            <a:ext cx="967863" cy="939800"/>
          </a:xfrm>
          <a:prstGeom prst="rect">
            <a:avLst/>
          </a:prstGeom>
          <a:noFill/>
          <a:ln w="9525">
            <a:noFill/>
            <a:miter lim="800000"/>
            <a:headEnd/>
            <a:tailEnd/>
          </a:ln>
        </p:spPr>
      </p:pic>
      <p:sp>
        <p:nvSpPr>
          <p:cNvPr id="16" name="Suorakulmio 15"/>
          <p:cNvSpPr/>
          <p:nvPr/>
        </p:nvSpPr>
        <p:spPr>
          <a:xfrm>
            <a:off x="3204628" y="9107913"/>
            <a:ext cx="3429000" cy="461665"/>
          </a:xfrm>
          <a:prstGeom prst="rect">
            <a:avLst/>
          </a:prstGeom>
        </p:spPr>
        <p:txBody>
          <a:bodyPr>
            <a:spAutoFit/>
          </a:bodyPr>
          <a:lstStyle/>
          <a:p>
            <a:pPr algn="ctr" fontAlgn="ctr"/>
            <a:r>
              <a:rPr lang="fi-FI" sz="1200" b="1">
                <a:solidFill>
                  <a:srgbClr val="F30303"/>
                </a:solidFill>
                <a:latin typeface="Eurostile"/>
                <a:cs typeface="Eurostile"/>
              </a:rPr>
              <a:t>Välkommen till Kristinestad,</a:t>
            </a:r>
          </a:p>
          <a:p>
            <a:pPr algn="ctr" fontAlgn="ctr"/>
            <a:r>
              <a:rPr lang="fi-FI" sz="1200" b="1">
                <a:solidFill>
                  <a:srgbClr val="F30303"/>
                </a:solidFill>
                <a:latin typeface="Eurostile"/>
                <a:cs typeface="Eurostile"/>
              </a:rPr>
              <a:t>Finlands första Cittaslow-stad</a:t>
            </a:r>
            <a:endParaRPr lang="fi-FI" sz="1200"/>
          </a:p>
        </p:txBody>
      </p:sp>
      <p:sp>
        <p:nvSpPr>
          <p:cNvPr id="17" name="Suorakulmio 16"/>
          <p:cNvSpPr/>
          <p:nvPr/>
        </p:nvSpPr>
        <p:spPr>
          <a:xfrm>
            <a:off x="63500" y="76201"/>
            <a:ext cx="6722421" cy="9486608"/>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39157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1275</TotalTime>
  <Words>678</Words>
  <Application>Microsoft Office PowerPoint</Application>
  <PresentationFormat>A4-paperi (210 x 297 mm)</PresentationFormat>
  <Paragraphs>76</Paragraphs>
  <Slides>2</Slides>
  <Notes>0</Notes>
  <HiddenSlides>0</HiddenSlides>
  <MMClips>0</MMClips>
  <ScaleCrop>false</ScaleCrop>
  <HeadingPairs>
    <vt:vector size="4" baseType="variant">
      <vt:variant>
        <vt:lpstr>Teema</vt:lpstr>
      </vt:variant>
      <vt:variant>
        <vt:i4>1</vt:i4>
      </vt:variant>
      <vt:variant>
        <vt:lpstr>Dian otsikot</vt:lpstr>
      </vt:variant>
      <vt:variant>
        <vt:i4>2</vt:i4>
      </vt:variant>
    </vt:vector>
  </HeadingPairs>
  <TitlesOfParts>
    <vt:vector size="3" baseType="lpstr">
      <vt:lpstr>Office-teema</vt:lpstr>
      <vt:lpstr>PowerPoint-esitys</vt:lpstr>
      <vt:lpstr>PowerPoint-esitys</vt:lpstr>
    </vt:vector>
  </TitlesOfParts>
  <Company>Plåtburk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MIa Vanhatalo</dc:creator>
  <cp:lastModifiedBy>krs2</cp:lastModifiedBy>
  <cp:revision>78</cp:revision>
  <cp:lastPrinted>2015-05-25T11:39:37Z</cp:lastPrinted>
  <dcterms:created xsi:type="dcterms:W3CDTF">2013-12-19T07:58:18Z</dcterms:created>
  <dcterms:modified xsi:type="dcterms:W3CDTF">2015-05-29T08:17:06Z</dcterms:modified>
</cp:coreProperties>
</file>